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0" r:id="rId4"/>
    <p:sldId id="262" r:id="rId5"/>
    <p:sldId id="277" r:id="rId6"/>
    <p:sldId id="278" r:id="rId7"/>
    <p:sldId id="269" r:id="rId8"/>
    <p:sldId id="263" r:id="rId9"/>
    <p:sldId id="261" r:id="rId10"/>
    <p:sldId id="265" r:id="rId11"/>
    <p:sldId id="286" r:id="rId12"/>
    <p:sldId id="281" r:id="rId13"/>
    <p:sldId id="282" r:id="rId14"/>
    <p:sldId id="268" r:id="rId15"/>
    <p:sldId id="266" r:id="rId16"/>
    <p:sldId id="270" r:id="rId17"/>
    <p:sldId id="267" r:id="rId18"/>
    <p:sldId id="279" r:id="rId19"/>
    <p:sldId id="287" r:id="rId20"/>
    <p:sldId id="288" r:id="rId21"/>
    <p:sldId id="280" r:id="rId22"/>
    <p:sldId id="289" r:id="rId23"/>
    <p:sldId id="292" r:id="rId24"/>
    <p:sldId id="272" r:id="rId25"/>
    <p:sldId id="290" r:id="rId26"/>
    <p:sldId id="293" r:id="rId27"/>
    <p:sldId id="294" r:id="rId28"/>
    <p:sldId id="258" r:id="rId29"/>
    <p:sldId id="273" r:id="rId30"/>
    <p:sldId id="283" r:id="rId31"/>
    <p:sldId id="274" r:id="rId32"/>
    <p:sldId id="275" r:id="rId33"/>
    <p:sldId id="276" r:id="rId34"/>
    <p:sldId id="29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7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howwedrive.com/2010/06/28/german-efficiency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MetroMetric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Can We Improve Transit Through Data Science?</a:t>
            </a:r>
          </a:p>
          <a:p>
            <a:r>
              <a:rPr lang="en-US" dirty="0" smtClean="0"/>
              <a:t>Austin Brown ~ 3/16/2014 ~ DAT4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7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Concept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593616"/>
              </p:ext>
            </p:extLst>
          </p:nvPr>
        </p:nvGraphicFramePr>
        <p:xfrm>
          <a:off x="457200" y="1600200"/>
          <a:ext cx="8229600" cy="424688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{9D7B26C5-4107-4FEC-AEDC-1716B250A1EF}</a:tableStyleId>
              </a:tblPr>
              <a:tblGrid>
                <a:gridCol w="1981200"/>
                <a:gridCol w="3505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Route,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e.g.</a:t>
                      </a:r>
                      <a:r>
                        <a:rPr lang="en-US" baseline="0" dirty="0" smtClean="0"/>
                        <a:t> 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Route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StopID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Lat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 </a:t>
                      </a:r>
                      <a:r>
                        <a:rPr lang="en-US" dirty="0" err="1" smtClean="0"/>
                        <a:t>Itentified</a:t>
                      </a:r>
                      <a:r>
                        <a:rPr lang="en-US" baseline="0" dirty="0" smtClean="0"/>
                        <a:t> and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Route</a:t>
                      </a:r>
                      <a:r>
                        <a:rPr lang="en-US" baseline="0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BusID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Lat</a:t>
                      </a:r>
                      <a:r>
                        <a:rPr lang="en-US" baseline="0" dirty="0" smtClean="0"/>
                        <a:t>, 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Bus Identified and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BusLocation</a:t>
                      </a:r>
                      <a:r>
                        <a:rPr lang="en-US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far behind the bus says</a:t>
                      </a:r>
                      <a:r>
                        <a:rPr lang="en-US" baseline="0" dirty="0" smtClean="0"/>
                        <a:t> it 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BusLocation</a:t>
                      </a:r>
                      <a:r>
                        <a:rPr lang="en-US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TripID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r>
                        <a:rPr lang="en-US" baseline="0" dirty="0" smtClean="0"/>
                        <a:t> trip identifier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BusLocation</a:t>
                      </a:r>
                      <a:r>
                        <a:rPr lang="en-US" dirty="0" smtClean="0"/>
                        <a:t>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Nextbus</a:t>
                      </a:r>
                      <a:r>
                        <a:rPr lang="en-US" baseline="0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/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the prediction was made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r>
                        <a:rPr lang="en-US" baseline="0" dirty="0" smtClean="0"/>
                        <a:t> package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Weather</a:t>
                      </a:r>
                      <a:r>
                        <a:rPr lang="en-US" baseline="0" dirty="0" smtClean="0"/>
                        <a:t> / Temp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Reported</a:t>
                      </a:r>
                      <a:r>
                        <a:rPr lang="en-US" baseline="0" dirty="0" smtClean="0"/>
                        <a:t>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Openweathermap</a:t>
                      </a:r>
                      <a:r>
                        <a:rPr lang="en-US" baseline="0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Arrival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minutes,</a:t>
                      </a:r>
                      <a:r>
                        <a:rPr lang="en-US" baseline="0" dirty="0" smtClean="0"/>
                        <a:t> when the bus should arrive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NextBus</a:t>
                      </a:r>
                      <a:r>
                        <a:rPr lang="en-US" baseline="0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Arrival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minutes, how long from the prediction the bus arrived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Calculated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5319" y="62116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basic data unit is one prediction. Data </a:t>
            </a:r>
            <a:r>
              <a:rPr lang="en-US" dirty="0" smtClean="0"/>
              <a:t>collection is done from four APIs in real time and stored in a data frame /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6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WMATA API Key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62200"/>
            <a:ext cx="9003221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05674" y="3982948"/>
            <a:ext cx="22098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5562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need a lot of calls… WMATA to the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6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WMATA </a:t>
            </a:r>
            <a:r>
              <a:rPr lang="en-US" dirty="0" smtClean="0"/>
              <a:t>APIs – Bus Positions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2" y="1600200"/>
            <a:ext cx="781589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62484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data call for all bus positions. 249 buses in system (at 11 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WMATA </a:t>
            </a:r>
            <a:r>
              <a:rPr lang="en-US" dirty="0" smtClean="0"/>
              <a:t>APIs – Bus Positions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" y="1600200"/>
            <a:ext cx="78248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62484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data calls for route 70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92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Days collected:</a:t>
            </a:r>
          </a:p>
          <a:p>
            <a:pPr lvl="1"/>
            <a:r>
              <a:rPr lang="en-US" dirty="0" smtClean="0"/>
              <a:t>3/5</a:t>
            </a:r>
            <a:r>
              <a:rPr lang="en-US" dirty="0"/>
              <a:t>, snow day, 5 am to 3 pm, with some data gaps</a:t>
            </a:r>
            <a:endParaRPr lang="en-US" dirty="0" smtClean="0"/>
          </a:p>
          <a:p>
            <a:pPr lvl="1"/>
            <a:r>
              <a:rPr lang="en-US" dirty="0" smtClean="0"/>
              <a:t>3/8, Saturday, 8:30 pm to midnight</a:t>
            </a:r>
          </a:p>
          <a:p>
            <a:pPr lvl="1"/>
            <a:r>
              <a:rPr lang="en-US" dirty="0" smtClean="0"/>
              <a:t>3/9, Sunday, 5 am to 10:45</a:t>
            </a:r>
          </a:p>
          <a:p>
            <a:pPr lvl="1"/>
            <a:r>
              <a:rPr lang="en-US" dirty="0" smtClean="0"/>
              <a:t>3/10, Monday, 5 am to 8:30 am</a:t>
            </a:r>
          </a:p>
          <a:p>
            <a:pPr lvl="1"/>
            <a:r>
              <a:rPr lang="en-US" dirty="0" smtClean="0"/>
              <a:t>3/12, 7:30 am to 5:45 pm</a:t>
            </a:r>
          </a:p>
          <a:p>
            <a:r>
              <a:rPr lang="en-US" dirty="0" smtClean="0"/>
              <a:t>Frame Size</a:t>
            </a:r>
          </a:p>
          <a:p>
            <a:pPr lvl="1"/>
            <a:r>
              <a:rPr lang="en-US" dirty="0" smtClean="0"/>
              <a:t>500,000 future predictions, 10,000 arrivals</a:t>
            </a:r>
          </a:p>
          <a:p>
            <a:r>
              <a:rPr lang="en-US" dirty="0" smtClean="0"/>
              <a:t>~100 MB on disk as csv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3241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Estimating Arrivals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After I have a big database of predictions, identify arrivals</a:t>
            </a:r>
          </a:p>
          <a:p>
            <a:r>
              <a:rPr lang="en-US" dirty="0" smtClean="0"/>
              <a:t>2 possible methods</a:t>
            </a:r>
          </a:p>
          <a:p>
            <a:pPr lvl="1"/>
            <a:r>
              <a:rPr lang="en-US" dirty="0" smtClean="0"/>
              <a:t>Predicted arrival = 0 minutes</a:t>
            </a:r>
          </a:p>
          <a:p>
            <a:pPr lvl="1"/>
            <a:r>
              <a:rPr lang="en-US" dirty="0" err="1" smtClean="0"/>
              <a:t>Lat</a:t>
            </a:r>
            <a:r>
              <a:rPr lang="en-US" dirty="0" smtClean="0"/>
              <a:t>/Lon check</a:t>
            </a:r>
          </a:p>
          <a:p>
            <a:r>
              <a:rPr lang="en-US" dirty="0" smtClean="0"/>
              <a:t>Pull the “predictions” where the bus has arrived and join that data frame to the predictions to assign the correct arrival time for each prediction</a:t>
            </a:r>
          </a:p>
          <a:p>
            <a:pPr lvl="1"/>
            <a:r>
              <a:rPr lang="en-US" dirty="0" smtClean="0"/>
              <a:t>In my test data, covers 99% of all predictions</a:t>
            </a:r>
          </a:p>
          <a:p>
            <a:r>
              <a:rPr lang="en-US" dirty="0" smtClean="0"/>
              <a:t>The ‘Error’ is the difference between predicted arrival and actual arrival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3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“Quality” Metric For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Attempted to be reflective of our expectations for a prediction:</a:t>
            </a:r>
          </a:p>
          <a:p>
            <a:pPr lvl="1"/>
            <a:r>
              <a:rPr lang="en-US" dirty="0" smtClean="0"/>
              <a:t>&lt;1 is “perfect”, far off = sucky.</a:t>
            </a:r>
          </a:p>
          <a:p>
            <a:pPr lvl="1"/>
            <a:r>
              <a:rPr lang="en-US" dirty="0" smtClean="0"/>
              <a:t>Should be more forgiving for further </a:t>
            </a:r>
            <a:r>
              <a:rPr lang="en-US" dirty="0" err="1" smtClean="0"/>
              <a:t>outCou</a:t>
            </a:r>
            <a:r>
              <a:rPr lang="en-US" dirty="0" smtClean="0"/>
              <a:t> be more critical of being wrong early (since you will miss the bus?</a:t>
            </a:r>
          </a:p>
          <a:p>
            <a:r>
              <a:rPr lang="en-US" dirty="0" smtClean="0"/>
              <a:t>For this pass, I used [1 - |predicted – actual| / actual]</a:t>
            </a:r>
          </a:p>
          <a:p>
            <a:pPr lvl="1"/>
            <a:r>
              <a:rPr lang="en-US" dirty="0" smtClean="0"/>
              <a:t>Predicted 2 minutes, actual 4 minutes = 0.5</a:t>
            </a:r>
          </a:p>
          <a:p>
            <a:pPr lvl="1"/>
            <a:r>
              <a:rPr lang="en-US" dirty="0" smtClean="0"/>
              <a:t>Predicted 5 minutes, actual 7 minutes = 0.71</a:t>
            </a:r>
          </a:p>
          <a:p>
            <a:pPr lvl="1"/>
            <a:r>
              <a:rPr lang="en-US" dirty="0" smtClean="0"/>
              <a:t>Predicted 10 minutes, actual 12 minutes = 0.83</a:t>
            </a:r>
          </a:p>
        </p:txBody>
      </p:sp>
    </p:spTree>
    <p:extLst>
      <p:ext uri="{BB962C8B-B14F-4D97-AF65-F5344CB8AC3E}">
        <p14:creationId xmlns:p14="http://schemas.microsoft.com/office/powerpoint/2010/main" val="183500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NextBus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27" y="2141939"/>
            <a:ext cx="5030346" cy="344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02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NextBus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Arrival – Predicted Arrival (positive means the bus was later than predicted)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78" y="2237211"/>
            <a:ext cx="5017643" cy="325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8200" y="1524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9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NextBus</a:t>
            </a:r>
            <a:r>
              <a:rPr lang="en-US" dirty="0"/>
              <a:t>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943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Arrival – Predicted Arrival (positive means the bus was later than predicted)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predictions &lt; 10 </a:t>
            </a:r>
            <a:r>
              <a:rPr lang="en-US" dirty="0" err="1" smtClean="0"/>
              <a:t>mins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87" y="2237211"/>
            <a:ext cx="4941426" cy="325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48100" y="551080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(min)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0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Are Great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45884" y="6488668"/>
            <a:ext cx="98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Münster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http://www.howwedrive.com/2010/06/28/german-efficiency/</a:t>
            </a:r>
            <a:endParaRPr lang="en-US" dirty="0"/>
          </a:p>
        </p:txBody>
      </p:sp>
      <p:pic>
        <p:nvPicPr>
          <p:cNvPr id="7" name="Picture 2" descr="http://www.howwedrive.com/wp-content/uploads/2010/06/cars-bus-bik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6" y="1447800"/>
            <a:ext cx="8794088" cy="422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5830216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(But a pain to use)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04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“Quality” Metric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0" y="28194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mean           0.641955</a:t>
            </a:r>
          </a:p>
          <a:p>
            <a:r>
              <a:rPr lang="en-US" dirty="0" err="1"/>
              <a:t>std</a:t>
            </a:r>
            <a:r>
              <a:rPr lang="en-US" dirty="0"/>
              <a:t>            3.706173</a:t>
            </a:r>
          </a:p>
          <a:p>
            <a:r>
              <a:rPr lang="en-US" dirty="0"/>
              <a:t>min        -1198.000000</a:t>
            </a:r>
          </a:p>
          <a:p>
            <a:r>
              <a:rPr lang="en-US" dirty="0"/>
              <a:t>25%            0.647815</a:t>
            </a:r>
          </a:p>
          <a:p>
            <a:r>
              <a:rPr lang="en-US" dirty="0"/>
              <a:t>50%            0.782870</a:t>
            </a:r>
          </a:p>
          <a:p>
            <a:r>
              <a:rPr lang="en-US" dirty="0"/>
              <a:t>75%            0.893502</a:t>
            </a:r>
          </a:p>
          <a:p>
            <a:r>
              <a:rPr lang="en-US" dirty="0"/>
              <a:t>max            1.000000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960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0.5 means it was as far off as the total time the bus took to arrive. About half of predictions are better than 0.8, meaning ~ within 20%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37211"/>
            <a:ext cx="4954129" cy="325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55626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23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NextBus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evidence (from one day!) that snow increases error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743200"/>
            <a:ext cx="4865687" cy="358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72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NextBus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81" y="2958316"/>
            <a:ext cx="4992237" cy="344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Lateness looks like somewhat of a predictor of more lateness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4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NextBus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18" y="2141939"/>
            <a:ext cx="5106563" cy="344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21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To Improve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considered</a:t>
            </a:r>
          </a:p>
          <a:p>
            <a:pPr lvl="1"/>
            <a:r>
              <a:rPr lang="en-US" dirty="0" smtClean="0"/>
              <a:t>Predicted Arrival (hopefully this will be the major predictor!)</a:t>
            </a:r>
          </a:p>
          <a:p>
            <a:pPr lvl="1"/>
            <a:r>
              <a:rPr lang="en-US" dirty="0" smtClean="0"/>
              <a:t>Deviation (how late the bus is reporting itself to be)</a:t>
            </a:r>
          </a:p>
          <a:p>
            <a:pPr lvl="1"/>
            <a:r>
              <a:rPr lang="en-US" dirty="0" smtClean="0"/>
              <a:t>Weather (text descriptor, created dummy variable)</a:t>
            </a:r>
          </a:p>
          <a:p>
            <a:pPr lvl="1"/>
            <a:r>
              <a:rPr lang="en-US" dirty="0" smtClean="0"/>
              <a:t>Time (for now, as a linear variable… non-ideal)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6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all data:</a:t>
            </a:r>
          </a:p>
          <a:p>
            <a:pPr lvl="1"/>
            <a:r>
              <a:rPr lang="en-US" dirty="0" smtClean="0"/>
              <a:t>Predicted arrival: 1.107 (predictions high by 10% on average)</a:t>
            </a:r>
          </a:p>
          <a:p>
            <a:pPr lvl="1"/>
            <a:r>
              <a:rPr lang="en-US" dirty="0" smtClean="0"/>
              <a:t>Deviation: </a:t>
            </a:r>
            <a:r>
              <a:rPr lang="en-US" dirty="0"/>
              <a:t>-</a:t>
            </a:r>
            <a:r>
              <a:rPr lang="en-US" dirty="0" smtClean="0"/>
              <a:t>0.0007</a:t>
            </a:r>
          </a:p>
          <a:p>
            <a:pPr lvl="1"/>
            <a:r>
              <a:rPr lang="en-US" dirty="0" err="1" smtClean="0"/>
              <a:t>BadWeather</a:t>
            </a:r>
            <a:r>
              <a:rPr lang="en-US" dirty="0" smtClean="0"/>
              <a:t>: 1.028 (on average rain / snow increase error)</a:t>
            </a:r>
          </a:p>
          <a:p>
            <a:pPr lvl="1"/>
            <a:r>
              <a:rPr lang="en-US" dirty="0" smtClean="0"/>
              <a:t>Time: 0.0002</a:t>
            </a:r>
          </a:p>
          <a:p>
            <a:pPr lvl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dirty="0" smtClean="0"/>
              <a:t>0.836 (same when done w/ train-test-split)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5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Regression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600200"/>
            <a:ext cx="3276600" cy="4525963"/>
          </a:xfrm>
        </p:spPr>
        <p:txBody>
          <a:bodyPr/>
          <a:lstStyle/>
          <a:p>
            <a:r>
              <a:rPr lang="en-US" dirty="0" smtClean="0"/>
              <a:t>Not really an improvement, seems to fix one problem and cause another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895818"/>
            <a:ext cx="4572000" cy="296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24018"/>
            <a:ext cx="4572000" cy="296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9490" y="1219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19400" y="4191000"/>
            <a:ext cx="181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8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33800"/>
            <a:ext cx="4572000" cy="295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4572000" cy="30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Regression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03110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5357" y="4006334"/>
            <a:ext cx="181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10200" y="1600200"/>
            <a:ext cx="3276600" cy="4525963"/>
          </a:xfrm>
        </p:spPr>
        <p:txBody>
          <a:bodyPr/>
          <a:lstStyle/>
          <a:p>
            <a:r>
              <a:rPr lang="en-US" dirty="0" smtClean="0"/>
              <a:t>On quality metric, looks better – but I think this means my quality metric isn’t great…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08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Improvement: Training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Try:</a:t>
            </a:r>
          </a:p>
          <a:p>
            <a:pPr lvl="1"/>
            <a:r>
              <a:rPr lang="en-US" dirty="0" smtClean="0"/>
              <a:t>Time </a:t>
            </a:r>
            <a:r>
              <a:rPr lang="en-US" dirty="0" smtClean="0"/>
              <a:t>of </a:t>
            </a:r>
            <a:r>
              <a:rPr lang="en-US" dirty="0" smtClean="0"/>
              <a:t>day dummy variables (rush hour?)</a:t>
            </a:r>
          </a:p>
          <a:p>
            <a:pPr lvl="1"/>
            <a:r>
              <a:rPr lang="en-US" dirty="0" smtClean="0"/>
              <a:t>Day </a:t>
            </a:r>
            <a:r>
              <a:rPr lang="en-US" dirty="0" smtClean="0"/>
              <a:t>of </a:t>
            </a:r>
            <a:r>
              <a:rPr lang="en-US" dirty="0" smtClean="0"/>
              <a:t>week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us </a:t>
            </a:r>
            <a:r>
              <a:rPr lang="en-US" dirty="0" smtClean="0"/>
              <a:t>ID (as a proxy for </a:t>
            </a:r>
            <a:r>
              <a:rPr lang="en-US" dirty="0" smtClean="0"/>
              <a:t>driver)</a:t>
            </a:r>
          </a:p>
          <a:p>
            <a:pPr lvl="1"/>
            <a:r>
              <a:rPr lang="en-US" dirty="0" smtClean="0"/>
              <a:t>Temperature (another </a:t>
            </a:r>
            <a:r>
              <a:rPr lang="en-US" dirty="0" smtClean="0"/>
              <a:t>proxy for weather</a:t>
            </a:r>
            <a:r>
              <a:rPr lang="en-US" dirty="0" smtClean="0"/>
              <a:t>?)</a:t>
            </a:r>
          </a:p>
          <a:p>
            <a:pPr lvl="1"/>
            <a:r>
              <a:rPr lang="en-US" dirty="0" smtClean="0"/>
              <a:t>L</a:t>
            </a:r>
            <a:r>
              <a:rPr lang="en-US" dirty="0" smtClean="0"/>
              <a:t>ocation / stop ID (downtown?)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2066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More complete data collection</a:t>
            </a:r>
          </a:p>
          <a:p>
            <a:pPr lvl="1"/>
            <a:r>
              <a:rPr lang="en-US" dirty="0" smtClean="0"/>
              <a:t>More routes</a:t>
            </a:r>
          </a:p>
          <a:p>
            <a:pPr lvl="1"/>
            <a:r>
              <a:rPr lang="en-US" dirty="0" smtClean="0"/>
              <a:t>All stops</a:t>
            </a:r>
          </a:p>
          <a:p>
            <a:pPr lvl="1"/>
            <a:r>
              <a:rPr lang="en-US" smtClean="0"/>
              <a:t>Consistent time </a:t>
            </a:r>
            <a:r>
              <a:rPr lang="en-US" dirty="0" smtClean="0"/>
              <a:t>coverage</a:t>
            </a:r>
          </a:p>
          <a:p>
            <a:r>
              <a:rPr lang="en-US" dirty="0" smtClean="0"/>
              <a:t>Use WMATA Incident API to explore effect of reported incidents on bus arrival predictions</a:t>
            </a:r>
          </a:p>
          <a:p>
            <a:r>
              <a:rPr lang="en-US" dirty="0" smtClean="0"/>
              <a:t>Better optimization functions / other algorithms besides linear regression</a:t>
            </a:r>
          </a:p>
          <a:p>
            <a:pPr lvl="1"/>
            <a:r>
              <a:rPr lang="en-US" dirty="0" smtClean="0"/>
              <a:t>e.g. Lasso to reduce useless features, or random forests to divide by classes (rush hour, weather,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Explore outlier buses – is there an algorithm to identify errors in real time?</a:t>
            </a:r>
          </a:p>
          <a:p>
            <a:r>
              <a:rPr lang="en-US" dirty="0" smtClean="0"/>
              <a:t>Fun stuff like animated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1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Bus system economics, congestion reduction, and energy benefits depend directly on ridership</a:t>
            </a:r>
          </a:p>
          <a:p>
            <a:r>
              <a:rPr lang="en-US" dirty="0" smtClean="0"/>
              <a:t>All buses in Washington Metro Area Transit Authority (WMATA) are tracked by GPS, with information available by API</a:t>
            </a:r>
          </a:p>
          <a:p>
            <a:r>
              <a:rPr lang="en-US" dirty="0" smtClean="0"/>
              <a:t>Bus arrival predictions are available real-time through the website and another API</a:t>
            </a:r>
          </a:p>
          <a:p>
            <a:r>
              <a:rPr lang="en-US" dirty="0" smtClean="0"/>
              <a:t>Good bus predictions are likely to improve ridership and user satisfaction</a:t>
            </a:r>
          </a:p>
          <a:p>
            <a:r>
              <a:rPr lang="en-US" dirty="0" smtClean="0"/>
              <a:t>Bad bus predictions are certain to frustrate potential riders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99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7" name="Picture 2" descr="File:Ride with hitle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38" y="1600200"/>
            <a:ext cx="35115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Transit Agencies Status (2012)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44805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14" y="1478622"/>
            <a:ext cx="2723508" cy="48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63369"/>
            <a:ext cx="3485508" cy="400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557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GTFS: </a:t>
            </a:r>
            <a:r>
              <a:rPr lang="en-US" dirty="0"/>
              <a:t>General Transit Feed </a:t>
            </a:r>
            <a:r>
              <a:rPr lang="en-US" dirty="0" smtClean="0"/>
              <a:t>Specification (originally Google)</a:t>
            </a:r>
          </a:p>
          <a:p>
            <a:r>
              <a:rPr lang="en-US" dirty="0"/>
              <a:t>GTFS feed is composed of a series of text files collected in a ZIP file. Each file models a particular aspect of transit information: stops, routes, trips, and other schedule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Routes can include </a:t>
            </a:r>
            <a:r>
              <a:rPr lang="en-US" dirty="0" err="1" smtClean="0"/>
              <a:t>shapeform</a:t>
            </a:r>
            <a:r>
              <a:rPr lang="en-US" dirty="0" smtClean="0"/>
              <a:t>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WMATA Route Structure</a:t>
            </a:r>
          </a:p>
          <a:p>
            <a:pPr lvl="1"/>
            <a:r>
              <a:rPr lang="en-US" dirty="0" smtClean="0"/>
              <a:t>To get list and </a:t>
            </a:r>
            <a:r>
              <a:rPr lang="en-US" dirty="0" err="1" smtClean="0"/>
              <a:t>lat</a:t>
            </a:r>
            <a:r>
              <a:rPr lang="en-US" dirty="0" smtClean="0"/>
              <a:t> / </a:t>
            </a:r>
            <a:r>
              <a:rPr lang="en-US" dirty="0" err="1" smtClean="0"/>
              <a:t>lon</a:t>
            </a:r>
            <a:r>
              <a:rPr lang="en-US" dirty="0" smtClean="0"/>
              <a:t> of stops</a:t>
            </a:r>
          </a:p>
          <a:p>
            <a:r>
              <a:rPr lang="en-US" dirty="0" smtClean="0"/>
              <a:t>WMATA Bus Position</a:t>
            </a:r>
          </a:p>
          <a:p>
            <a:pPr lvl="1"/>
            <a:r>
              <a:rPr lang="en-US" dirty="0" smtClean="0"/>
              <a:t>To get list and </a:t>
            </a:r>
            <a:r>
              <a:rPr lang="en-US" dirty="0" err="1" smtClean="0"/>
              <a:t>lat</a:t>
            </a:r>
            <a:r>
              <a:rPr lang="en-US" dirty="0" smtClean="0"/>
              <a:t> / </a:t>
            </a:r>
            <a:r>
              <a:rPr lang="en-US" dirty="0" err="1" smtClean="0"/>
              <a:t>lon</a:t>
            </a:r>
            <a:r>
              <a:rPr lang="en-US" dirty="0"/>
              <a:t> </a:t>
            </a:r>
            <a:r>
              <a:rPr lang="en-US" dirty="0" smtClean="0"/>
              <a:t>of buses, as well as ‘deviation’</a:t>
            </a:r>
          </a:p>
          <a:p>
            <a:r>
              <a:rPr lang="en-US" dirty="0" smtClean="0"/>
              <a:t>WMATA </a:t>
            </a:r>
            <a:r>
              <a:rPr lang="en-US" dirty="0" err="1" smtClean="0"/>
              <a:t>NextBus</a:t>
            </a:r>
            <a:r>
              <a:rPr lang="en-US" dirty="0" smtClean="0"/>
              <a:t> Predictions</a:t>
            </a:r>
          </a:p>
          <a:p>
            <a:pPr lvl="1"/>
            <a:r>
              <a:rPr lang="en-US" dirty="0" smtClean="0"/>
              <a:t>To get predicted arrivals for each stop</a:t>
            </a:r>
          </a:p>
          <a:p>
            <a:r>
              <a:rPr lang="en-US" dirty="0" err="1" smtClean="0"/>
              <a:t>OpenWeatherMap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2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Transit Data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7099133" cy="518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259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Illustration from http</a:t>
            </a:r>
            <a:r>
              <a:rPr lang="en-US" sz="1200" dirty="0"/>
              <a:t>://www.prism.gatech.edu/~lreed3/opendata.pdf</a:t>
            </a:r>
          </a:p>
        </p:txBody>
      </p:sp>
    </p:spTree>
    <p:extLst>
      <p:ext uri="{BB962C8B-B14F-4D97-AF65-F5344CB8AC3E}">
        <p14:creationId xmlns:p14="http://schemas.microsoft.com/office/powerpoint/2010/main" val="343555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2665"/>
            <a:ext cx="8229600" cy="388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04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2665"/>
            <a:ext cx="8229600" cy="388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mlive.com/elections_impact/2009/01/large_barack-obama-bens-chili-bow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11858"/>
            <a:ext cx="431482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6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Example</a:t>
            </a:r>
            <a:endParaRPr lang="en-US" dirty="0"/>
          </a:p>
        </p:txBody>
      </p:sp>
      <p:pic>
        <p:nvPicPr>
          <p:cNvPr id="4" name="Picture 2" descr="C:\Users\abrown1\Dropbox\Camera Uploads\2013-10-18 07.01.58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94" b="41822"/>
          <a:stretch/>
        </p:blipFill>
        <p:spPr bwMode="auto">
          <a:xfrm>
            <a:off x="685800" y="1600200"/>
            <a:ext cx="3276600" cy="417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09800"/>
            <a:ext cx="30765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07695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 Metro Transit </a:t>
            </a:r>
            <a:r>
              <a:rPr lang="en-US" dirty="0" err="1" smtClean="0"/>
              <a:t>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07695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8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err="1" smtClean="0"/>
              <a:t>NextBus</a:t>
            </a:r>
            <a:r>
              <a:rPr lang="en-US" dirty="0" smtClean="0"/>
              <a:t> Goes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bad prediction can be worse than no prediction</a:t>
            </a:r>
          </a:p>
          <a:p>
            <a:r>
              <a:rPr lang="en-US" dirty="0" smtClean="0"/>
              <a:t>Especially early on, next bus was littered with “ghost” buses, and predictions seemed problematic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NextBus</a:t>
            </a:r>
            <a:r>
              <a:rPr lang="en-US" dirty="0" smtClean="0"/>
              <a:t> algorithm is proprietary so the data community can’t work on improving it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1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are </a:t>
            </a:r>
            <a:r>
              <a:rPr lang="en-US" dirty="0" err="1" smtClean="0"/>
              <a:t>NextBus</a:t>
            </a:r>
            <a:r>
              <a:rPr lang="en-US" dirty="0" smtClean="0"/>
              <a:t> predictions?</a:t>
            </a:r>
          </a:p>
          <a:p>
            <a:r>
              <a:rPr lang="en-US" dirty="0" smtClean="0"/>
              <a:t>Can we mash up </a:t>
            </a:r>
            <a:r>
              <a:rPr lang="en-US" dirty="0" err="1" smtClean="0"/>
              <a:t>NextBus</a:t>
            </a:r>
            <a:r>
              <a:rPr lang="en-US" dirty="0" smtClean="0"/>
              <a:t> with other data to improve predictions?</a:t>
            </a:r>
          </a:p>
        </p:txBody>
      </p:sp>
    </p:spTree>
    <p:extLst>
      <p:ext uri="{BB962C8B-B14F-4D97-AF65-F5344CB8AC3E}">
        <p14:creationId xmlns:p14="http://schemas.microsoft.com/office/powerpoint/2010/main" val="338445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1106</Words>
  <Application>Microsoft Office PowerPoint</Application>
  <PresentationFormat>On-screen Show (4:3)</PresentationFormat>
  <Paragraphs>166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MetroMetric</vt:lpstr>
      <vt:lpstr>Buses Are Great</vt:lpstr>
      <vt:lpstr>Background</vt:lpstr>
      <vt:lpstr>Open Transit Data</vt:lpstr>
      <vt:lpstr>Example Application</vt:lpstr>
      <vt:lpstr>Example Application</vt:lpstr>
      <vt:lpstr>Personal Example</vt:lpstr>
      <vt:lpstr>When NextBus Goes Wrong</vt:lpstr>
      <vt:lpstr>Question</vt:lpstr>
      <vt:lpstr>Data Structure Concept</vt:lpstr>
      <vt:lpstr>WMATA API Key</vt:lpstr>
      <vt:lpstr>WMATA APIs – Bus Positions</vt:lpstr>
      <vt:lpstr>WMATA APIs – Bus Positions</vt:lpstr>
      <vt:lpstr>Data Collection Overview</vt:lpstr>
      <vt:lpstr>Method: Estimating Arrivals</vt:lpstr>
      <vt:lpstr>A “Quality” Metric For Predictions</vt:lpstr>
      <vt:lpstr>Results: NextBus Performance</vt:lpstr>
      <vt:lpstr>Results: NextBus Performance</vt:lpstr>
      <vt:lpstr>Results: NextBus Performance</vt:lpstr>
      <vt:lpstr>“Quality” Metric</vt:lpstr>
      <vt:lpstr>Results: NextBus Performance</vt:lpstr>
      <vt:lpstr>Results: NextBus Performance</vt:lpstr>
      <vt:lpstr>Results: NextBus Performance</vt:lpstr>
      <vt:lpstr>Regression To Improve Predictions</vt:lpstr>
      <vt:lpstr>Regression Results</vt:lpstr>
      <vt:lpstr>Regression Results</vt:lpstr>
      <vt:lpstr>Regression Results</vt:lpstr>
      <vt:lpstr>Improvement: Training Variables</vt:lpstr>
      <vt:lpstr>Other Next Steps</vt:lpstr>
      <vt:lpstr>Thank You!</vt:lpstr>
      <vt:lpstr>PowerPoint Presentation</vt:lpstr>
      <vt:lpstr>DC Transit Agencies Status (2012)</vt:lpstr>
      <vt:lpstr>Notes</vt:lpstr>
      <vt:lpstr>APIs Used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 Austin</dc:creator>
  <cp:lastModifiedBy>Austin Brown</cp:lastModifiedBy>
  <cp:revision>136</cp:revision>
  <dcterms:created xsi:type="dcterms:W3CDTF">2006-08-16T00:00:00Z</dcterms:created>
  <dcterms:modified xsi:type="dcterms:W3CDTF">2015-03-16T23:59:19Z</dcterms:modified>
</cp:coreProperties>
</file>